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49" r:id="rId1"/>
  </p:sldMasterIdLst>
  <p:sldIdLst>
    <p:sldId id="256" r:id="rId2"/>
    <p:sldId id="257" r:id="rId3"/>
    <p:sldId id="263" r:id="rId4"/>
    <p:sldId id="259" r:id="rId5"/>
    <p:sldId id="261" r:id="rId6"/>
    <p:sldId id="264" r:id="rId7"/>
    <p:sldId id="265" r:id="rId8"/>
    <p:sldId id="266" r:id="rId9"/>
    <p:sldId id="267" r:id="rId10"/>
    <p:sldId id="268" r:id="rId11"/>
    <p:sldId id="272" r:id="rId12"/>
    <p:sldId id="269" r:id="rId13"/>
    <p:sldId id="271" r:id="rId14"/>
    <p:sldId id="270" r:id="rId15"/>
    <p:sldId id="276" r:id="rId16"/>
    <p:sldId id="273" r:id="rId17"/>
    <p:sldId id="275" r:id="rId18"/>
    <p:sldId id="274" r:id="rId19"/>
    <p:sldId id="280" r:id="rId20"/>
    <p:sldId id="277" r:id="rId21"/>
    <p:sldId id="278" r:id="rId22"/>
    <p:sldId id="281" r:id="rId23"/>
    <p:sldId id="283" r:id="rId24"/>
    <p:sldId id="284" r:id="rId25"/>
    <p:sldId id="285" r:id="rId26"/>
    <p:sldId id="279" r:id="rId27"/>
    <p:sldId id="282" r:id="rId28"/>
    <p:sldId id="2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BF52-E138-4538-9465-9EF4D463CD21}" type="datetimeFigureOut">
              <a:rPr lang="en-US" smtClean="0"/>
              <a:t>09-Dec-21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951D-03E6-4B04-A97D-E341CC63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90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BF52-E138-4538-9465-9EF4D463CD21}" type="datetimeFigureOut">
              <a:rPr lang="en-US" smtClean="0"/>
              <a:t>09-Dec-21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951D-03E6-4B04-A97D-E341CC63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74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BF52-E138-4538-9465-9EF4D463CD21}" type="datetimeFigureOut">
              <a:rPr lang="en-US" smtClean="0"/>
              <a:t>09-Dec-21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951D-03E6-4B04-A97D-E341CC637B1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74466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BF52-E138-4538-9465-9EF4D463CD21}" type="datetimeFigureOut">
              <a:rPr lang="en-US" smtClean="0"/>
              <a:t>09-Dec-21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951D-03E6-4B04-A97D-E341CC63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60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BF52-E138-4538-9465-9EF4D463CD21}" type="datetimeFigureOut">
              <a:rPr lang="en-US" smtClean="0"/>
              <a:t>09-Dec-21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951D-03E6-4B04-A97D-E341CC637B1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6106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BF52-E138-4538-9465-9EF4D463CD21}" type="datetimeFigureOut">
              <a:rPr lang="en-US" smtClean="0"/>
              <a:t>09-Dec-21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951D-03E6-4B04-A97D-E341CC63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3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BF52-E138-4538-9465-9EF4D463CD21}" type="datetimeFigureOut">
              <a:rPr lang="en-US" smtClean="0"/>
              <a:t>09-Dec-21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951D-03E6-4B04-A97D-E341CC63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22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BF52-E138-4538-9465-9EF4D463CD21}" type="datetimeFigureOut">
              <a:rPr lang="en-US" smtClean="0"/>
              <a:t>09-Dec-21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951D-03E6-4B04-A97D-E341CC63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68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BF52-E138-4538-9465-9EF4D463CD21}" type="datetimeFigureOut">
              <a:rPr lang="en-US" smtClean="0"/>
              <a:t>09-Dec-21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951D-03E6-4B04-A97D-E341CC63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24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BF52-E138-4538-9465-9EF4D463CD21}" type="datetimeFigureOut">
              <a:rPr lang="en-US" smtClean="0"/>
              <a:t>09-Dec-21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951D-03E6-4B04-A97D-E341CC63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6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BF52-E138-4538-9465-9EF4D463CD21}" type="datetimeFigureOut">
              <a:rPr lang="en-US" smtClean="0"/>
              <a:t>09-Dec-21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951D-03E6-4B04-A97D-E341CC63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69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BF52-E138-4538-9465-9EF4D463CD21}" type="datetimeFigureOut">
              <a:rPr lang="en-US" smtClean="0"/>
              <a:t>09-Dec-21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951D-03E6-4B04-A97D-E341CC63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94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BF52-E138-4538-9465-9EF4D463CD21}" type="datetimeFigureOut">
              <a:rPr lang="en-US" smtClean="0"/>
              <a:t>09-Dec-21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951D-03E6-4B04-A97D-E341CC63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24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BF52-E138-4538-9465-9EF4D463CD21}" type="datetimeFigureOut">
              <a:rPr lang="en-US" smtClean="0"/>
              <a:t>09-Dec-21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951D-03E6-4B04-A97D-E341CC63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52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BF52-E138-4538-9465-9EF4D463CD21}" type="datetimeFigureOut">
              <a:rPr lang="en-US" smtClean="0"/>
              <a:t>09-Dec-21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951D-03E6-4B04-A97D-E341CC63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199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7BF52-E138-4538-9465-9EF4D463CD21}" type="datetimeFigureOut">
              <a:rPr lang="en-US" smtClean="0"/>
              <a:t>09-Dec-21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0951D-03E6-4B04-A97D-E341CC63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34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7BF52-E138-4538-9465-9EF4D463CD21}" type="datetimeFigureOut">
              <a:rPr lang="en-US" smtClean="0"/>
              <a:t>09-Dec-21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14A0951D-03E6-4B04-A97D-E341CC637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3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100gramasladki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100gramasladki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81647-AF7A-462F-AD39-6FF58235E3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680" y="1186302"/>
            <a:ext cx="7300976" cy="4479852"/>
          </a:xfrm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bg-BG" sz="4400" dirty="0"/>
              <a:t>Мини проект на тема:</a:t>
            </a:r>
            <a:br>
              <a:rPr lang="bg-BG" sz="4400" dirty="0"/>
            </a:br>
            <a:r>
              <a:rPr lang="bg-BG" sz="4400" dirty="0"/>
              <a:t>„Планиране на сайт и Анализ на конкуренцията“</a:t>
            </a:r>
            <a:endParaRPr lang="en-US" sz="4400" i="1" dirty="0">
              <a:latin typeface="Georgia Pro Cond" panose="020B06040202020202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62010-084E-4D5F-B4D6-BDA0AA6DA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8169" y="6348932"/>
            <a:ext cx="5384711" cy="517534"/>
          </a:xfrm>
        </p:spPr>
        <p:txBody>
          <a:bodyPr anchor="ctr">
            <a:normAutofit/>
          </a:bodyPr>
          <a:lstStyle/>
          <a:p>
            <a:pPr algn="l"/>
            <a:r>
              <a:rPr lang="bg-BG" b="1" dirty="0">
                <a:solidFill>
                  <a:schemeClr val="accent6">
                    <a:lumMod val="50000"/>
                  </a:schemeClr>
                </a:solidFill>
              </a:rPr>
              <a:t>Натали Арабаджийска, Фак. номер - 106602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13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1B0697-E1D0-4D23-942C-03D1F3392169}"/>
              </a:ext>
            </a:extLst>
          </p:cNvPr>
          <p:cNvSpPr txBox="1"/>
          <p:nvPr/>
        </p:nvSpPr>
        <p:spPr>
          <a:xfrm>
            <a:off x="7392758" y="2702953"/>
            <a:ext cx="40985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4400" i="1" dirty="0">
                <a:solidFill>
                  <a:schemeClr val="accent1">
                    <a:lumMod val="50000"/>
                  </a:schemeClr>
                </a:solidFill>
                <a:latin typeface="Georgia Pro Cond" panose="020B0604020202020204" pitchFamily="18" charset="0"/>
              </a:rPr>
              <a:t>Онлайн Сладкарница</a:t>
            </a:r>
            <a:endParaRPr lang="en-US" sz="4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103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E927-C3DA-495E-8039-C04B1004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47" y="486265"/>
            <a:ext cx="4247346" cy="734351"/>
          </a:xfrm>
        </p:spPr>
        <p:txBody>
          <a:bodyPr>
            <a:normAutofit/>
          </a:bodyPr>
          <a:lstStyle/>
          <a:p>
            <a:pPr algn="ctr"/>
            <a:r>
              <a:rPr lang="bg-BG" dirty="0"/>
              <a:t>100 грама сладки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6200B-3266-45D4-8F42-22B9E4437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1706881"/>
            <a:ext cx="4765040" cy="48313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bg-BG" sz="2000" dirty="0"/>
          </a:p>
          <a:p>
            <a:pPr>
              <a:lnSpc>
                <a:spcPct val="90000"/>
              </a:lnSpc>
            </a:pPr>
            <a:r>
              <a:rPr lang="bg-BG" sz="2000" dirty="0"/>
              <a:t>Голяма и известна сладкарница</a:t>
            </a:r>
          </a:p>
          <a:p>
            <a:pPr>
              <a:lnSpc>
                <a:spcPct val="90000"/>
              </a:lnSpc>
            </a:pPr>
            <a:r>
              <a:rPr lang="bg-BG" sz="2000" dirty="0"/>
              <a:t>Добра реклама не само в интернет пространството</a:t>
            </a:r>
          </a:p>
          <a:p>
            <a:pPr>
              <a:lnSpc>
                <a:spcPct val="90000"/>
              </a:lnSpc>
            </a:pPr>
            <a:r>
              <a:rPr lang="bg-BG" sz="2000" dirty="0"/>
              <a:t>Средни цени за пазара</a:t>
            </a:r>
          </a:p>
          <a:p>
            <a:pPr>
              <a:lnSpc>
                <a:spcPct val="90000"/>
              </a:lnSpc>
            </a:pPr>
            <a:r>
              <a:rPr lang="bg-BG" sz="2000" dirty="0"/>
              <a:t>Красиви и живописни снимки на всеки продукт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Responsive design</a:t>
            </a:r>
          </a:p>
          <a:p>
            <a:pPr>
              <a:lnSpc>
                <a:spcPct val="90000"/>
              </a:lnSpc>
            </a:pPr>
            <a:r>
              <a:rPr lang="bg-BG" sz="2000" dirty="0"/>
              <a:t>Използват най-разпространените социални мрежи – </a:t>
            </a:r>
            <a:r>
              <a:rPr lang="en-US" sz="2000" dirty="0"/>
              <a:t>Facebook </a:t>
            </a:r>
            <a:r>
              <a:rPr lang="bg-BG" sz="2000" dirty="0"/>
              <a:t>и </a:t>
            </a:r>
            <a:r>
              <a:rPr lang="en-US" sz="2000" dirty="0"/>
              <a:t>Instagram</a:t>
            </a:r>
            <a:endParaRPr lang="bg-BG" sz="2000" dirty="0"/>
          </a:p>
        </p:txBody>
      </p:sp>
      <p:pic>
        <p:nvPicPr>
          <p:cNvPr id="5" name="Picture 4" descr="A picture containing text, indoor, counter, table&#10;&#10;Description automatically generated">
            <a:extLst>
              <a:ext uri="{FF2B5EF4-FFF2-40B4-BE49-F238E27FC236}">
                <a16:creationId xmlns:a16="http://schemas.microsoft.com/office/drawing/2014/main" id="{C2CF974C-8235-44D4-88A8-E4E1EF415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6" r="39711" b="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80" name="Isosceles Triangle 5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966E8B5-D0CA-4913-994D-BC2B188E45F7}"/>
              </a:ext>
            </a:extLst>
          </p:cNvPr>
          <p:cNvSpPr txBox="1">
            <a:spLocks/>
          </p:cNvSpPr>
          <p:nvPr/>
        </p:nvSpPr>
        <p:spPr>
          <a:xfrm>
            <a:off x="6633851" y="972530"/>
            <a:ext cx="1962138" cy="734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br>
              <a:rPr lang="bg-BG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bg-BG" sz="2700" i="1" dirty="0">
                <a:solidFill>
                  <a:schemeClr val="accent6">
                    <a:lumMod val="50000"/>
                  </a:schemeClr>
                </a:solidFill>
              </a:rPr>
              <a:t>Предимства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377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34ACF5-AC4B-49D9-9A42-C88CF3499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820" y="0"/>
            <a:ext cx="3167180" cy="685800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DB84C2-8A37-4510-B00A-DB0A597BC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024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23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E927-C3DA-495E-8039-C04B1004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167" y="522702"/>
            <a:ext cx="4247346" cy="734351"/>
          </a:xfrm>
        </p:spPr>
        <p:txBody>
          <a:bodyPr>
            <a:normAutofit/>
          </a:bodyPr>
          <a:lstStyle/>
          <a:p>
            <a:pPr algn="ctr"/>
            <a:r>
              <a:rPr lang="bg-BG" dirty="0"/>
              <a:t>100 грама сладки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6200B-3266-45D4-8F42-22B9E4437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560" y="1974943"/>
            <a:ext cx="4480560" cy="41960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bg-BG" sz="2400" dirty="0"/>
          </a:p>
          <a:p>
            <a:pPr>
              <a:lnSpc>
                <a:spcPct val="90000"/>
              </a:lnSpc>
            </a:pPr>
            <a:r>
              <a:rPr lang="bg-BG" sz="2400" dirty="0"/>
              <a:t>Масово производство</a:t>
            </a:r>
          </a:p>
          <a:p>
            <a:pPr>
              <a:lnSpc>
                <a:spcPct val="90000"/>
              </a:lnSpc>
            </a:pPr>
            <a:r>
              <a:rPr lang="bg-BG" sz="2400" dirty="0"/>
              <a:t>Високи цени за доставка</a:t>
            </a:r>
          </a:p>
          <a:p>
            <a:pPr>
              <a:lnSpc>
                <a:spcPct val="90000"/>
              </a:lnSpc>
            </a:pPr>
            <a:r>
              <a:rPr lang="bg-BG" sz="2400" dirty="0"/>
              <a:t>Дълъг срок за изпълнение на индивидуални поръчки</a:t>
            </a:r>
          </a:p>
          <a:p>
            <a:pPr>
              <a:lnSpc>
                <a:spcPct val="90000"/>
              </a:lnSpc>
            </a:pPr>
            <a:r>
              <a:rPr lang="bg-BG" sz="2400" dirty="0"/>
              <a:t>Еднообразие във вкусовете</a:t>
            </a:r>
          </a:p>
          <a:p>
            <a:pPr>
              <a:lnSpc>
                <a:spcPct val="90000"/>
              </a:lnSpc>
            </a:pPr>
            <a:r>
              <a:rPr lang="bg-BG" sz="2400" dirty="0"/>
              <a:t>Недостатъчна активност в социалните мрежи</a:t>
            </a:r>
          </a:p>
          <a:p>
            <a:pPr>
              <a:lnSpc>
                <a:spcPct val="90000"/>
              </a:lnSpc>
            </a:pPr>
            <a:endParaRPr lang="bg-BG" sz="2000" dirty="0"/>
          </a:p>
        </p:txBody>
      </p:sp>
      <p:pic>
        <p:nvPicPr>
          <p:cNvPr id="5" name="Picture 4" descr="A picture containing text, indoor, counter, table&#10;&#10;Description automatically generated">
            <a:extLst>
              <a:ext uri="{FF2B5EF4-FFF2-40B4-BE49-F238E27FC236}">
                <a16:creationId xmlns:a16="http://schemas.microsoft.com/office/drawing/2014/main" id="{C2CF974C-8235-44D4-88A8-E4E1EF415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6" r="39711" b="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80" name="Isosceles Triangle 5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966E8B5-D0CA-4913-994D-BC2B188E45F7}"/>
              </a:ext>
            </a:extLst>
          </p:cNvPr>
          <p:cNvSpPr txBox="1">
            <a:spLocks/>
          </p:cNvSpPr>
          <p:nvPr/>
        </p:nvSpPr>
        <p:spPr>
          <a:xfrm>
            <a:off x="6468546" y="1006782"/>
            <a:ext cx="2180988" cy="734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br>
              <a:rPr lang="bg-BG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bg-BG" sz="2700" i="1" dirty="0">
                <a:solidFill>
                  <a:schemeClr val="accent6">
                    <a:lumMod val="50000"/>
                  </a:schemeClr>
                </a:solidFill>
              </a:rPr>
              <a:t>Недостатъци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877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E927-C3DA-495E-8039-C04B1004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0" y="471902"/>
            <a:ext cx="4247346" cy="734351"/>
          </a:xfrm>
        </p:spPr>
        <p:txBody>
          <a:bodyPr>
            <a:normAutofit/>
          </a:bodyPr>
          <a:lstStyle/>
          <a:p>
            <a:pPr algn="ctr"/>
            <a:r>
              <a:rPr lang="bg-BG" dirty="0"/>
              <a:t>100 грама сладки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6200B-3266-45D4-8F42-22B9E4437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576" y="3500699"/>
            <a:ext cx="5771384" cy="85794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3200" dirty="0">
                <a:hlinkClick r:id="rId2"/>
              </a:rPr>
              <a:t>https://100gramasladki.com/</a:t>
            </a:r>
            <a:endParaRPr lang="bg-BG" sz="3600" dirty="0"/>
          </a:p>
        </p:txBody>
      </p:sp>
      <p:pic>
        <p:nvPicPr>
          <p:cNvPr id="5" name="Picture 4" descr="A picture containing text, indoor, counter, table&#10;&#10;Description automatically generated">
            <a:extLst>
              <a:ext uri="{FF2B5EF4-FFF2-40B4-BE49-F238E27FC236}">
                <a16:creationId xmlns:a16="http://schemas.microsoft.com/office/drawing/2014/main" id="{C2CF974C-8235-44D4-88A8-E4E1EF4159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6" r="39711" b="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80" name="Isosceles Triangle 5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966E8B5-D0CA-4913-994D-BC2B188E45F7}"/>
              </a:ext>
            </a:extLst>
          </p:cNvPr>
          <p:cNvSpPr txBox="1">
            <a:spLocks/>
          </p:cNvSpPr>
          <p:nvPr/>
        </p:nvSpPr>
        <p:spPr>
          <a:xfrm>
            <a:off x="6421228" y="2366205"/>
            <a:ext cx="2194810" cy="734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br>
              <a:rPr lang="bg-BG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bg-BG" sz="4100" i="1" dirty="0">
                <a:solidFill>
                  <a:schemeClr val="accent6">
                    <a:lumMod val="50000"/>
                  </a:schemeClr>
                </a:solidFill>
              </a:rPr>
              <a:t>Домейн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01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E927-C3DA-495E-8039-C04B1004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167" y="522702"/>
            <a:ext cx="4247346" cy="734351"/>
          </a:xfrm>
        </p:spPr>
        <p:txBody>
          <a:bodyPr>
            <a:normAutofit/>
          </a:bodyPr>
          <a:lstStyle/>
          <a:p>
            <a:pPr algn="ctr"/>
            <a:r>
              <a:rPr lang="bg-BG" dirty="0"/>
              <a:t>100 грама сладки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6200B-3266-45D4-8F42-22B9E4437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4593" y="1255339"/>
            <a:ext cx="3931920" cy="52441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hlinkClick r:id="rId2"/>
              </a:rPr>
              <a:t>https://100gramasladki.com/</a:t>
            </a:r>
            <a:endParaRPr lang="bg-BG" sz="2400" dirty="0"/>
          </a:p>
        </p:txBody>
      </p:sp>
      <p:pic>
        <p:nvPicPr>
          <p:cNvPr id="5" name="Picture 4" descr="A picture containing text, indoor, counter, table&#10;&#10;Description automatically generated">
            <a:extLst>
              <a:ext uri="{FF2B5EF4-FFF2-40B4-BE49-F238E27FC236}">
                <a16:creationId xmlns:a16="http://schemas.microsoft.com/office/drawing/2014/main" id="{C2CF974C-8235-44D4-88A8-E4E1EF4159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6" r="39711" b="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80" name="Isosceles Triangle 5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966E8B5-D0CA-4913-994D-BC2B188E45F7}"/>
              </a:ext>
            </a:extLst>
          </p:cNvPr>
          <p:cNvSpPr txBox="1">
            <a:spLocks/>
          </p:cNvSpPr>
          <p:nvPr/>
        </p:nvSpPr>
        <p:spPr>
          <a:xfrm>
            <a:off x="9140626" y="-105825"/>
            <a:ext cx="2180988" cy="734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br>
              <a:rPr lang="bg-BG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bg-BG" sz="2700" i="1" dirty="0">
                <a:solidFill>
                  <a:schemeClr val="accent6">
                    <a:lumMod val="50000"/>
                  </a:schemeClr>
                </a:solidFill>
              </a:rPr>
              <a:t>Домейн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B66F60-6086-427B-85EF-71BDCB3F3D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6096001" cy="685800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76C37D-0C40-462C-873B-D2AEE4E20A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880" y="0"/>
            <a:ext cx="6167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5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D39609-8092-4CEA-8B47-22F766C8A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43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E927-C3DA-495E-8039-C04B1004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727" y="2544542"/>
            <a:ext cx="4247346" cy="734351"/>
          </a:xfrm>
        </p:spPr>
        <p:txBody>
          <a:bodyPr>
            <a:normAutofit/>
          </a:bodyPr>
          <a:lstStyle/>
          <a:p>
            <a:pPr algn="ctr"/>
            <a:r>
              <a:rPr lang="bg-BG" dirty="0"/>
              <a:t>100 грама сладки</a:t>
            </a:r>
            <a:endParaRPr lang="en-US" i="1" dirty="0"/>
          </a:p>
        </p:txBody>
      </p:sp>
      <p:pic>
        <p:nvPicPr>
          <p:cNvPr id="5" name="Picture 4" descr="A picture containing text, indoor, counter, table&#10;&#10;Description automatically generated">
            <a:extLst>
              <a:ext uri="{FF2B5EF4-FFF2-40B4-BE49-F238E27FC236}">
                <a16:creationId xmlns:a16="http://schemas.microsoft.com/office/drawing/2014/main" id="{C2CF974C-8235-44D4-88A8-E4E1EF415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6" r="39711" b="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80" name="Isosceles Triangle 5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966E8B5-D0CA-4913-994D-BC2B188E45F7}"/>
              </a:ext>
            </a:extLst>
          </p:cNvPr>
          <p:cNvSpPr txBox="1">
            <a:spLocks/>
          </p:cNvSpPr>
          <p:nvPr/>
        </p:nvSpPr>
        <p:spPr>
          <a:xfrm>
            <a:off x="5710494" y="3428999"/>
            <a:ext cx="3931812" cy="734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bg-BG" i="1" dirty="0">
                <a:solidFill>
                  <a:schemeClr val="accent6">
                    <a:lumMod val="50000"/>
                  </a:schemeClr>
                </a:solidFill>
              </a:rPr>
              <a:t>Ключови думи</a:t>
            </a:r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630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counter, table&#10;&#10;Description automatically generated">
            <a:extLst>
              <a:ext uri="{FF2B5EF4-FFF2-40B4-BE49-F238E27FC236}">
                <a16:creationId xmlns:a16="http://schemas.microsoft.com/office/drawing/2014/main" id="{C2CF974C-8235-44D4-88A8-E4E1EF415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6" r="39711" b="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80" name="Isosceles Triangle 5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54FDF457-2A12-4372-9543-6BA2B0ADD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81" cy="6858003"/>
          </a:xfrm>
        </p:spPr>
      </p:pic>
    </p:spTree>
    <p:extLst>
      <p:ext uri="{BB962C8B-B14F-4D97-AF65-F5344CB8AC3E}">
        <p14:creationId xmlns:p14="http://schemas.microsoft.com/office/powerpoint/2010/main" val="496394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F83D2-8006-4983-98C9-3EBCB6BA1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74" y="386080"/>
            <a:ext cx="8596668" cy="812484"/>
          </a:xfrm>
        </p:spPr>
        <p:txBody>
          <a:bodyPr/>
          <a:lstStyle/>
          <a:p>
            <a:r>
              <a:rPr lang="bg-BG" dirty="0"/>
              <a:t>Външни и вътрешни линкове</a:t>
            </a:r>
            <a:endParaRPr lang="en-US" dirty="0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1DEA697-3698-4F9C-8E01-D36EEE676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" y="1086804"/>
            <a:ext cx="11976630" cy="5578156"/>
          </a:xfrm>
        </p:spPr>
      </p:pic>
    </p:spTree>
    <p:extLst>
      <p:ext uri="{BB962C8B-B14F-4D97-AF65-F5344CB8AC3E}">
        <p14:creationId xmlns:p14="http://schemas.microsoft.com/office/powerpoint/2010/main" val="1657467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counter, table&#10;&#10;Description automatically generated">
            <a:extLst>
              <a:ext uri="{FF2B5EF4-FFF2-40B4-BE49-F238E27FC236}">
                <a16:creationId xmlns:a16="http://schemas.microsoft.com/office/drawing/2014/main" id="{C2CF974C-8235-44D4-88A8-E4E1EF415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6" r="39711" b="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80" name="Isosceles Triangle 5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" name="Content Placeholder 11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3167E90-956A-4585-801E-279BA5ECF1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2194299" cy="6858002"/>
          </a:xfrm>
        </p:spPr>
      </p:pic>
    </p:spTree>
    <p:extLst>
      <p:ext uri="{BB962C8B-B14F-4D97-AF65-F5344CB8AC3E}">
        <p14:creationId xmlns:p14="http://schemas.microsoft.com/office/powerpoint/2010/main" val="658597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able, several&#10;&#10;Description automatically generated">
            <a:extLst>
              <a:ext uri="{FF2B5EF4-FFF2-40B4-BE49-F238E27FC236}">
                <a16:creationId xmlns:a16="http://schemas.microsoft.com/office/drawing/2014/main" id="{3866A614-883B-43C3-9B72-78F41D9E4F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1" r="23681"/>
          <a:stretch/>
        </p:blipFill>
        <p:spPr>
          <a:xfrm>
            <a:off x="5034904" y="8466"/>
            <a:ext cx="715709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2FE927-C3DA-495E-8039-C04B1004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522" y="304010"/>
            <a:ext cx="3851123" cy="1320800"/>
          </a:xfrm>
        </p:spPr>
        <p:txBody>
          <a:bodyPr>
            <a:normAutofit/>
          </a:bodyPr>
          <a:lstStyle/>
          <a:p>
            <a:pPr algn="ctr"/>
            <a:r>
              <a:rPr lang="bg-BG" dirty="0"/>
              <a:t>Предназначение и цели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6200B-3266-45D4-8F42-22B9E4437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2" y="1624810"/>
            <a:ext cx="5276426" cy="5299681"/>
          </a:xfrm>
        </p:spPr>
        <p:txBody>
          <a:bodyPr>
            <a:normAutofit/>
          </a:bodyPr>
          <a:lstStyle/>
          <a:p>
            <a:endParaRPr lang="bg-BG" dirty="0"/>
          </a:p>
          <a:p>
            <a:r>
              <a:rPr lang="bg-BG" sz="2000" dirty="0"/>
              <a:t>Запознаване на потребителя с разични видове десерти, торти и печива</a:t>
            </a:r>
          </a:p>
          <a:p>
            <a:pPr marL="0" indent="0">
              <a:buNone/>
            </a:pPr>
            <a:endParaRPr lang="bg-BG" sz="2000" dirty="0"/>
          </a:p>
          <a:p>
            <a:r>
              <a:rPr lang="bg-BG" sz="2000" dirty="0"/>
              <a:t>Лесен процес на поръчване, персонализиране и доставка до адрес</a:t>
            </a:r>
          </a:p>
          <a:p>
            <a:endParaRPr lang="bg-BG" sz="2000" dirty="0"/>
          </a:p>
          <a:p>
            <a:r>
              <a:rPr lang="bg-BG" sz="2000" dirty="0"/>
              <a:t>Увеличаване на посещаемостта на физическата сладкарница</a:t>
            </a:r>
          </a:p>
          <a:p>
            <a:endParaRPr lang="bg-BG" sz="2000" dirty="0"/>
          </a:p>
          <a:p>
            <a:r>
              <a:rPr lang="bg-BG" sz="2000" dirty="0"/>
              <a:t>По-голямо присъствие в интернет пространството</a:t>
            </a:r>
            <a:endParaRPr lang="en-US" sz="20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8572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F83D2-8006-4983-98C9-3EBCB6BA1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74" y="386080"/>
            <a:ext cx="8596668" cy="812484"/>
          </a:xfrm>
        </p:spPr>
        <p:txBody>
          <a:bodyPr/>
          <a:lstStyle/>
          <a:p>
            <a:r>
              <a:rPr lang="bg-BG" dirty="0"/>
              <a:t>Дублирано съдържание</a:t>
            </a:r>
            <a:endParaRPr lang="en-US" dirty="0"/>
          </a:p>
        </p:txBody>
      </p:sp>
      <p:pic>
        <p:nvPicPr>
          <p:cNvPr id="11" name="Content Placeholder 10" descr="Graphical user interface&#10;&#10;Description automatically generated">
            <a:extLst>
              <a:ext uri="{FF2B5EF4-FFF2-40B4-BE49-F238E27FC236}">
                <a16:creationId xmlns:a16="http://schemas.microsoft.com/office/drawing/2014/main" id="{2AB358FE-394C-4459-8651-3946E2F05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9" y="1264604"/>
            <a:ext cx="11906881" cy="4815840"/>
          </a:xfrm>
        </p:spPr>
      </p:pic>
    </p:spTree>
    <p:extLst>
      <p:ext uri="{BB962C8B-B14F-4D97-AF65-F5344CB8AC3E}">
        <p14:creationId xmlns:p14="http://schemas.microsoft.com/office/powerpoint/2010/main" val="1084264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F83D2-8006-4983-98C9-3EBCB6BA1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74" y="386080"/>
            <a:ext cx="8596668" cy="812484"/>
          </a:xfrm>
        </p:spPr>
        <p:txBody>
          <a:bodyPr/>
          <a:lstStyle/>
          <a:p>
            <a:r>
              <a:rPr lang="bg-BG" dirty="0"/>
              <a:t>Топ линкове</a:t>
            </a:r>
            <a:endParaRPr lang="en-US" dirty="0"/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3AA76BBC-E16C-49EC-BF01-0792B35A6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12192000" cy="5008880"/>
          </a:xfrm>
        </p:spPr>
      </p:pic>
    </p:spTree>
    <p:extLst>
      <p:ext uri="{BB962C8B-B14F-4D97-AF65-F5344CB8AC3E}">
        <p14:creationId xmlns:p14="http://schemas.microsoft.com/office/powerpoint/2010/main" val="3530684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0917C23E-9F72-49DF-9101-5A3634420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41" y="264160"/>
            <a:ext cx="11895049" cy="6483327"/>
          </a:xfrm>
        </p:spPr>
      </p:pic>
    </p:spTree>
    <p:extLst>
      <p:ext uri="{BB962C8B-B14F-4D97-AF65-F5344CB8AC3E}">
        <p14:creationId xmlns:p14="http://schemas.microsoft.com/office/powerpoint/2010/main" val="1754356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1D87271-0826-4D27-967A-4A8AB8C1C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61" y="975360"/>
            <a:ext cx="11837078" cy="5115521"/>
          </a:xfrm>
        </p:spPr>
      </p:pic>
    </p:spTree>
    <p:extLst>
      <p:ext uri="{BB962C8B-B14F-4D97-AF65-F5344CB8AC3E}">
        <p14:creationId xmlns:p14="http://schemas.microsoft.com/office/powerpoint/2010/main" val="3910094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5927A9D-E93E-4BDA-82E7-416F8477A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5" y="1090129"/>
            <a:ext cx="11940109" cy="4677742"/>
          </a:xfrm>
        </p:spPr>
      </p:pic>
    </p:spTree>
    <p:extLst>
      <p:ext uri="{BB962C8B-B14F-4D97-AF65-F5344CB8AC3E}">
        <p14:creationId xmlns:p14="http://schemas.microsoft.com/office/powerpoint/2010/main" val="1031823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AA79B3E-E2EE-43CD-9A69-0C3B5EF6D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70" y="115718"/>
            <a:ext cx="8502350" cy="6403827"/>
          </a:xfrm>
        </p:spPr>
      </p:pic>
    </p:spTree>
    <p:extLst>
      <p:ext uri="{BB962C8B-B14F-4D97-AF65-F5344CB8AC3E}">
        <p14:creationId xmlns:p14="http://schemas.microsoft.com/office/powerpoint/2010/main" val="1477902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F83D2-8006-4983-98C9-3EBCB6BA1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74" y="386080"/>
            <a:ext cx="8596668" cy="812484"/>
          </a:xfrm>
        </p:spPr>
        <p:txBody>
          <a:bodyPr/>
          <a:lstStyle/>
          <a:p>
            <a:r>
              <a:rPr lang="bg-BG" dirty="0"/>
              <a:t>Техни конкуренти за ключови думи</a:t>
            </a:r>
            <a:endParaRPr lang="en-US" dirty="0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4BAF2563-413E-498A-9387-04C4829B8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0" y="1452880"/>
            <a:ext cx="12089299" cy="4521200"/>
          </a:xfrm>
        </p:spPr>
      </p:pic>
    </p:spTree>
    <p:extLst>
      <p:ext uri="{BB962C8B-B14F-4D97-AF65-F5344CB8AC3E}">
        <p14:creationId xmlns:p14="http://schemas.microsoft.com/office/powerpoint/2010/main" val="4059492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E927-C3DA-495E-8039-C04B1004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167" y="522702"/>
            <a:ext cx="4247346" cy="734351"/>
          </a:xfrm>
        </p:spPr>
        <p:txBody>
          <a:bodyPr>
            <a:normAutofit/>
          </a:bodyPr>
          <a:lstStyle/>
          <a:p>
            <a:pPr algn="ctr"/>
            <a:r>
              <a:rPr lang="bg-BG" dirty="0"/>
              <a:t>100 грама сладки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6200B-3266-45D4-8F42-22B9E4437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560" y="1974943"/>
            <a:ext cx="4592320" cy="46290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bg-BG" sz="2400" dirty="0"/>
          </a:p>
          <a:p>
            <a:pPr>
              <a:lnSpc>
                <a:spcPct val="90000"/>
              </a:lnSpc>
            </a:pPr>
            <a:r>
              <a:rPr lang="bg-BG" sz="2400" dirty="0"/>
              <a:t>Добър </a:t>
            </a:r>
            <a:r>
              <a:rPr lang="en-US" sz="2400" dirty="0"/>
              <a:t>UX</a:t>
            </a:r>
            <a:endParaRPr lang="bg-BG" sz="2400" dirty="0"/>
          </a:p>
          <a:p>
            <a:pPr>
              <a:lnSpc>
                <a:spcPct val="90000"/>
              </a:lnSpc>
            </a:pPr>
            <a:r>
              <a:rPr lang="bg-BG" sz="2400" dirty="0"/>
              <a:t>Бързо зареждане на страниците</a:t>
            </a:r>
          </a:p>
          <a:p>
            <a:pPr>
              <a:lnSpc>
                <a:spcPct val="90000"/>
              </a:lnSpc>
            </a:pPr>
            <a:r>
              <a:rPr lang="bg-BG" sz="2400" dirty="0"/>
              <a:t>Добро съдържание и добра комуникация с потребителя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bg-BG" sz="2400" dirty="0"/>
          </a:p>
        </p:txBody>
      </p:sp>
      <p:pic>
        <p:nvPicPr>
          <p:cNvPr id="5" name="Picture 4" descr="A picture containing text, indoor, counter, table&#10;&#10;Description automatically generated">
            <a:extLst>
              <a:ext uri="{FF2B5EF4-FFF2-40B4-BE49-F238E27FC236}">
                <a16:creationId xmlns:a16="http://schemas.microsoft.com/office/drawing/2014/main" id="{C2CF974C-8235-44D4-88A8-E4E1EF415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6" r="39711" b="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80" name="Isosceles Triangle 5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966E8B5-D0CA-4913-994D-BC2B188E45F7}"/>
              </a:ext>
            </a:extLst>
          </p:cNvPr>
          <p:cNvSpPr txBox="1">
            <a:spLocks/>
          </p:cNvSpPr>
          <p:nvPr/>
        </p:nvSpPr>
        <p:spPr>
          <a:xfrm>
            <a:off x="5982553" y="1045405"/>
            <a:ext cx="3000574" cy="7343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i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109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able, several&#10;&#10;Description automatically generated">
            <a:extLst>
              <a:ext uri="{FF2B5EF4-FFF2-40B4-BE49-F238E27FC236}">
                <a16:creationId xmlns:a16="http://schemas.microsoft.com/office/drawing/2014/main" id="{3866A614-883B-43C3-9B72-78F41D9E4F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1" r="23681"/>
          <a:stretch/>
        </p:blipFill>
        <p:spPr>
          <a:xfrm>
            <a:off x="5034904" y="8466"/>
            <a:ext cx="715709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2FE927-C3DA-495E-8039-C04B1004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280" y="2787119"/>
            <a:ext cx="6482080" cy="2577254"/>
          </a:xfrm>
        </p:spPr>
        <p:txBody>
          <a:bodyPr>
            <a:normAutofit/>
          </a:bodyPr>
          <a:lstStyle/>
          <a:p>
            <a:pPr algn="ctr"/>
            <a:r>
              <a:rPr lang="bg-BG" sz="4400" dirty="0"/>
              <a:t>Благодаря за вниманието!</a:t>
            </a:r>
            <a:endParaRPr lang="en-US" sz="4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3046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AE27B9D-0F04-458B-A718-F84902C79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AB6435-428E-44C8-A107-8435183F6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3">
              <a:extLst>
                <a:ext uri="{FF2B5EF4-FFF2-40B4-BE49-F238E27FC236}">
                  <a16:creationId xmlns:a16="http://schemas.microsoft.com/office/drawing/2014/main" id="{3659658D-9AE1-44D3-B002-2BA204AB9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2083C874-CFCD-47ED-9F98-DDB125C9C0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605E9946-A240-42E3-B6CD-E6691BF4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15B1B45-25C3-4C58-8EB8-41BCFA02A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87983A9A-7A69-406F-AFEA-AD2AE87E1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FFCBC4EF-C03E-4EED-9E9A-3097DECC0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F56545EE-F94F-4B4C-AA43-9D674566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FE2A6B2-D45B-484C-BAFD-3F4508266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C2132BF-207E-4FB2-B0FE-E6FD0A1D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Content Placeholder 6" descr="A picture containing plate, dessert&#10;&#10;Description automatically generated">
            <a:extLst>
              <a:ext uri="{FF2B5EF4-FFF2-40B4-BE49-F238E27FC236}">
                <a16:creationId xmlns:a16="http://schemas.microsoft.com/office/drawing/2014/main" id="{AC5C0FE4-2C3E-499F-A8C3-01653E2C8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4E7EB66-9C56-417E-AD36-90F0A4FA4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D36D0E28-B9D3-4DBB-A778-AB3034CB0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E68CD5B-0223-4AE6-B6A3-711726765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6FB9D1-71CC-4556-A99B-C6B6EA404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23">
            <a:extLst>
              <a:ext uri="{FF2B5EF4-FFF2-40B4-BE49-F238E27FC236}">
                <a16:creationId xmlns:a16="http://schemas.microsoft.com/office/drawing/2014/main" id="{7110044A-0F35-417C-AFC9-3D5229E09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405F07E0-624E-4DB9-99BE-45657D56B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D9110236-130A-485F-AF93-06A31013A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DA466-47DA-428D-92B9-08305E8C1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932" y="711635"/>
            <a:ext cx="5749255" cy="73563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bg-BG" sz="4400" dirty="0"/>
              <a:t>Целева аудитория</a:t>
            </a:r>
            <a:endParaRPr lang="en-US" sz="4400" dirty="0"/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2CCB6C74-5C11-4DD9-9924-739CF4C61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62788DFB-41B7-4B65-9C76-4520BDC76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9">
            <a:extLst>
              <a:ext uri="{FF2B5EF4-FFF2-40B4-BE49-F238E27FC236}">
                <a16:creationId xmlns:a16="http://schemas.microsoft.com/office/drawing/2014/main" id="{DDACA242-546B-4141-9D7A-FF2A376F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C6E4C41-542E-4509-9FFC-83947D305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5FC8F10-03C0-48D9-B4D4-45DA3FADF972}"/>
              </a:ext>
            </a:extLst>
          </p:cNvPr>
          <p:cNvSpPr txBox="1">
            <a:spLocks/>
          </p:cNvSpPr>
          <p:nvPr/>
        </p:nvSpPr>
        <p:spPr>
          <a:xfrm>
            <a:off x="4576396" y="1603705"/>
            <a:ext cx="5537199" cy="5935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bg-BG" sz="2400" dirty="0"/>
          </a:p>
          <a:p>
            <a:pPr>
              <a:lnSpc>
                <a:spcPct val="90000"/>
              </a:lnSpc>
            </a:pPr>
            <a:r>
              <a:rPr lang="bg-BG" sz="2400" dirty="0"/>
              <a:t>Хора с афинитет към бутикови торти, уникални вкусови комбинации и ексклузивни предложения</a:t>
            </a:r>
          </a:p>
          <a:p>
            <a:pPr>
              <a:lnSpc>
                <a:spcPct val="90000"/>
              </a:lnSpc>
            </a:pPr>
            <a:endParaRPr lang="bg-BG" sz="2400" dirty="0"/>
          </a:p>
          <a:p>
            <a:pPr>
              <a:lnSpc>
                <a:spcPct val="90000"/>
              </a:lnSpc>
            </a:pPr>
            <a:r>
              <a:rPr lang="bg-BG" sz="2400" dirty="0"/>
              <a:t>Майки с деца между 1 и 12 години</a:t>
            </a:r>
          </a:p>
          <a:p>
            <a:pPr>
              <a:lnSpc>
                <a:spcPct val="90000"/>
              </a:lnSpc>
            </a:pPr>
            <a:endParaRPr lang="bg-BG" sz="2400" dirty="0"/>
          </a:p>
          <a:p>
            <a:pPr>
              <a:lnSpc>
                <a:spcPct val="90000"/>
              </a:lnSpc>
            </a:pPr>
            <a:r>
              <a:rPr lang="bg-BG" sz="2400" dirty="0"/>
              <a:t>Сгодени двойки</a:t>
            </a:r>
          </a:p>
          <a:p>
            <a:pPr>
              <a:lnSpc>
                <a:spcPct val="90000"/>
              </a:lnSpc>
            </a:pPr>
            <a:endParaRPr lang="bg-BG" sz="2400" dirty="0"/>
          </a:p>
          <a:p>
            <a:pPr>
              <a:lnSpc>
                <a:spcPct val="90000"/>
              </a:lnSpc>
            </a:pPr>
            <a:r>
              <a:rPr lang="bg-BG" sz="2400" dirty="0"/>
              <a:t>Малки и големи семейства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7660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able, several&#10;&#10;Description automatically generated">
            <a:extLst>
              <a:ext uri="{FF2B5EF4-FFF2-40B4-BE49-F238E27FC236}">
                <a16:creationId xmlns:a16="http://schemas.microsoft.com/office/drawing/2014/main" id="{3866A614-883B-43C3-9B72-78F41D9E4F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2" b="9091"/>
          <a:stretch/>
        </p:blipFill>
        <p:spPr>
          <a:xfrm>
            <a:off x="-3175" y="-8467"/>
            <a:ext cx="12191999" cy="6857990"/>
          </a:xfrm>
          <a:prstGeom prst="rect">
            <a:avLst/>
          </a:prstGeom>
        </p:spPr>
      </p:pic>
      <p:sp>
        <p:nvSpPr>
          <p:cNvPr id="36" name="Isosceles Triangle 32">
            <a:extLst>
              <a:ext uri="{FF2B5EF4-FFF2-40B4-BE49-F238E27FC236}">
                <a16:creationId xmlns:a16="http://schemas.microsoft.com/office/drawing/2014/main" id="{1BA07DAC-0828-4E8A-89B0-C91571DA2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69B6D7B3-8A73-4CE7-9D82-A9312B6D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37C6E0A-19F2-48C1-B88F-0F2849A67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0BA7D5E-5E6F-484C-B359-CAEF62FE3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7F9686A1-9C17-4B90-B38A-760DA1E3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FE927-C3DA-495E-8039-C04B1004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086" y="468251"/>
            <a:ext cx="6814221" cy="741239"/>
          </a:xfrm>
        </p:spPr>
        <p:txBody>
          <a:bodyPr anchor="t">
            <a:normAutofit/>
          </a:bodyPr>
          <a:lstStyle/>
          <a:p>
            <a:pPr algn="ctr"/>
            <a:r>
              <a:rPr lang="bg-BG" sz="3600" dirty="0"/>
              <a:t>Съдържание</a:t>
            </a:r>
            <a:endParaRPr lang="en-US" dirty="0"/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811FEE30-B0B5-4736-99E3-4BC1F53F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7BA6B1FF-4902-4794-ABA5-0705822E2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6200B-3266-45D4-8F42-22B9E4437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773" y="1615105"/>
            <a:ext cx="7140273" cy="516161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bg-BG" sz="2400" dirty="0"/>
              <a:t>Ясни и точни изречения</a:t>
            </a:r>
          </a:p>
          <a:p>
            <a:pPr>
              <a:lnSpc>
                <a:spcPct val="90000"/>
              </a:lnSpc>
            </a:pPr>
            <a:r>
              <a:rPr lang="bg-BG" sz="2400" dirty="0"/>
              <a:t>Категории за всеки вид десерт</a:t>
            </a:r>
          </a:p>
          <a:p>
            <a:pPr>
              <a:lnSpc>
                <a:spcPct val="90000"/>
              </a:lnSpc>
            </a:pPr>
            <a:r>
              <a:rPr lang="bg-BG" sz="2400" dirty="0"/>
              <a:t>Възможност за избиране на различни вкусове</a:t>
            </a:r>
          </a:p>
          <a:p>
            <a:pPr>
              <a:lnSpc>
                <a:spcPct val="90000"/>
              </a:lnSpc>
            </a:pPr>
            <a:r>
              <a:rPr lang="bg-BG" sz="2400" dirty="0"/>
              <a:t>Всеки продукт да бъде придружен със снимки </a:t>
            </a:r>
          </a:p>
          <a:p>
            <a:pPr>
              <a:lnSpc>
                <a:spcPct val="90000"/>
              </a:lnSpc>
            </a:pPr>
            <a:r>
              <a:rPr lang="bg-BG" sz="2400" dirty="0"/>
              <a:t>Кошница със списък на желаните продукти</a:t>
            </a:r>
          </a:p>
          <a:p>
            <a:pPr>
              <a:lnSpc>
                <a:spcPct val="90000"/>
              </a:lnSpc>
            </a:pPr>
            <a:r>
              <a:rPr lang="bg-BG" sz="2400" dirty="0"/>
              <a:t>Възможни дати и час за доставка</a:t>
            </a:r>
          </a:p>
          <a:p>
            <a:pPr>
              <a:lnSpc>
                <a:spcPct val="90000"/>
              </a:lnSpc>
            </a:pPr>
            <a:r>
              <a:rPr lang="bg-BG" sz="2400" dirty="0"/>
              <a:t>Възможност за взимане от физическия магазин</a:t>
            </a:r>
          </a:p>
          <a:p>
            <a:pPr>
              <a:lnSpc>
                <a:spcPct val="90000"/>
              </a:lnSpc>
            </a:pPr>
            <a:r>
              <a:rPr lang="bg-BG" sz="2400" dirty="0"/>
              <a:t>Код за отстъпка</a:t>
            </a:r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0290B932-76F5-4A94-874A-B0A4A013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ACCB8186-BD51-4014-9556-C8A664C19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46DF8276-ED1E-46CA-8639-EAE565AEA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EA75AF29-0276-41BE-A836-9F8F7DFD1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1424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able, several&#10;&#10;Description automatically generated">
            <a:extLst>
              <a:ext uri="{FF2B5EF4-FFF2-40B4-BE49-F238E27FC236}">
                <a16:creationId xmlns:a16="http://schemas.microsoft.com/office/drawing/2014/main" id="{3866A614-883B-43C3-9B72-78F41D9E4F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2" b="9091"/>
          <a:stretch/>
        </p:blipFill>
        <p:spPr>
          <a:xfrm>
            <a:off x="1" y="-8477"/>
            <a:ext cx="12191999" cy="6857990"/>
          </a:xfrm>
          <a:prstGeom prst="rect">
            <a:avLst/>
          </a:prstGeom>
        </p:spPr>
      </p:pic>
      <p:sp>
        <p:nvSpPr>
          <p:cNvPr id="36" name="Isosceles Triangle 32">
            <a:extLst>
              <a:ext uri="{FF2B5EF4-FFF2-40B4-BE49-F238E27FC236}">
                <a16:creationId xmlns:a16="http://schemas.microsoft.com/office/drawing/2014/main" id="{1BA07DAC-0828-4E8A-89B0-C91571DA2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69B6D7B3-8A73-4CE7-9D82-A9312B6D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37C6E0A-19F2-48C1-B88F-0F2849A67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0BA7D5E-5E6F-484C-B359-CAEF62FE3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7F9686A1-9C17-4B90-B38A-760DA1E3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FE927-C3DA-495E-8039-C04B10045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678" y="254000"/>
            <a:ext cx="6487955" cy="741239"/>
          </a:xfrm>
        </p:spPr>
        <p:txBody>
          <a:bodyPr anchor="t">
            <a:normAutofit/>
          </a:bodyPr>
          <a:lstStyle/>
          <a:p>
            <a:pPr algn="ctr"/>
            <a:r>
              <a:rPr lang="bg-BG" dirty="0"/>
              <a:t>Структура на сайта</a:t>
            </a:r>
            <a:endParaRPr lang="en-US" dirty="0"/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811FEE30-B0B5-4736-99E3-4BC1F53F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7BA6B1FF-4902-4794-ABA5-0705822E2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6200B-3266-45D4-8F42-22B9E4437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8111" y="1100605"/>
            <a:ext cx="5872929" cy="5503395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bg-BG" sz="2800" b="1" dirty="0"/>
              <a:t>  Категории:</a:t>
            </a:r>
            <a:endParaRPr lang="bg-BG" sz="2400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bg-BG" sz="2000" dirty="0"/>
              <a:t>Бутикови торти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bg-BG" sz="2000" dirty="0"/>
              <a:t>Пайове и тартове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bg-BG" sz="2000" dirty="0"/>
              <a:t>Печива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bg-BG" sz="2000" dirty="0"/>
              <a:t>Кремове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bg-BG" sz="2000" dirty="0"/>
              <a:t>Веган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bg-BG" sz="2000" dirty="0"/>
              <a:t>Други десерти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bg-BG" sz="2000" dirty="0"/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bg-BG" sz="2000" dirty="0"/>
              <a:t>За нас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bg-BG" sz="2000" dirty="0"/>
              <a:t>Контакти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bg-BG" sz="2000" dirty="0"/>
              <a:t>Доставка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bg-BG" sz="2000" dirty="0"/>
              <a:t>Общи условия и Поверителност</a:t>
            </a:r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0290B932-76F5-4A94-874A-B0A4A013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ACCB8186-BD51-4014-9556-C8A664C19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46DF8276-ED1E-46CA-8639-EAE565AEA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EA75AF29-0276-41BE-A836-9F8F7DFD1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EC32F14-A9D5-458E-A6BE-58A02C1AE7CD}"/>
              </a:ext>
            </a:extLst>
          </p:cNvPr>
          <p:cNvSpPr txBox="1">
            <a:spLocks/>
          </p:cNvSpPr>
          <p:nvPr/>
        </p:nvSpPr>
        <p:spPr>
          <a:xfrm>
            <a:off x="6228536" y="1173398"/>
            <a:ext cx="4153233" cy="567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3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3000925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4CA5-4999-4ECF-A7C5-B6ADA3B57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406400"/>
            <a:ext cx="3251854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bg-BG" dirty="0"/>
              <a:t>Примерна схема на сайта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05DCD4-F083-4E69-8E97-159D2036D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500"/>
            <a:ext cx="12192000" cy="6587775"/>
          </a:xfrm>
        </p:spPr>
      </p:pic>
    </p:spTree>
    <p:extLst>
      <p:ext uri="{BB962C8B-B14F-4D97-AF65-F5344CB8AC3E}">
        <p14:creationId xmlns:p14="http://schemas.microsoft.com/office/powerpoint/2010/main" val="2399735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AE27B9D-0F04-458B-A718-F84902C79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7AB6435-428E-44C8-A107-8435183F6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13">
              <a:extLst>
                <a:ext uri="{FF2B5EF4-FFF2-40B4-BE49-F238E27FC236}">
                  <a16:creationId xmlns:a16="http://schemas.microsoft.com/office/drawing/2014/main" id="{3659658D-9AE1-44D3-B002-2BA204AB9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2083C874-CFCD-47ED-9F98-DDB125C9C0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605E9946-A240-42E3-B6CD-E6691BF4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15B1B45-25C3-4C58-8EB8-41BCFA02A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87983A9A-7A69-406F-AFEA-AD2AE87E1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FFCBC4EF-C03E-4EED-9E9A-3097DECC0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F56545EE-F94F-4B4C-AA43-9D67456645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FE2A6B2-D45B-484C-BAFD-3F4508266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C2132BF-207E-4FB2-B0FE-E6FD0A1D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Content Placeholder 6" descr="A picture containing plate, dessert&#10;&#10;Description automatically generated">
            <a:extLst>
              <a:ext uri="{FF2B5EF4-FFF2-40B4-BE49-F238E27FC236}">
                <a16:creationId xmlns:a16="http://schemas.microsoft.com/office/drawing/2014/main" id="{AC5C0FE4-2C3E-499F-A8C3-01653E2C8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24E7EB66-9C56-417E-AD36-90F0A4FA4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D36D0E28-B9D3-4DBB-A778-AB3034CB0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E68CD5B-0223-4AE6-B6A3-711726765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16FB9D1-71CC-4556-A99B-C6B6EA4040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23">
            <a:extLst>
              <a:ext uri="{FF2B5EF4-FFF2-40B4-BE49-F238E27FC236}">
                <a16:creationId xmlns:a16="http://schemas.microsoft.com/office/drawing/2014/main" id="{7110044A-0F35-417C-AFC9-3D5229E09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405F07E0-624E-4DB9-99BE-45657D56B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D9110236-130A-485F-AF93-06A31013A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DA466-47DA-428D-92B9-08305E8C1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513" y="477520"/>
            <a:ext cx="5283370" cy="138631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bg-BG" sz="4400" dirty="0"/>
              <a:t>Избор на име и домейн</a:t>
            </a:r>
            <a:endParaRPr lang="en-US" sz="4400" dirty="0"/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2CCB6C74-5C11-4DD9-9924-739CF4C61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62788DFB-41B7-4B65-9C76-4520BDC76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9">
            <a:extLst>
              <a:ext uri="{FF2B5EF4-FFF2-40B4-BE49-F238E27FC236}">
                <a16:creationId xmlns:a16="http://schemas.microsoft.com/office/drawing/2014/main" id="{DDACA242-546B-4141-9D7A-FF2A376F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C6E4C41-542E-4509-9FFC-83947D305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5FC8F10-03C0-48D9-B4D4-45DA3FADF972}"/>
              </a:ext>
            </a:extLst>
          </p:cNvPr>
          <p:cNvSpPr txBox="1">
            <a:spLocks/>
          </p:cNvSpPr>
          <p:nvPr/>
        </p:nvSpPr>
        <p:spPr>
          <a:xfrm>
            <a:off x="4525949" y="1955377"/>
            <a:ext cx="5537199" cy="4157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endParaRPr lang="bg-BG" sz="2400" dirty="0"/>
          </a:p>
          <a:p>
            <a:pPr>
              <a:lnSpc>
                <a:spcPct val="90000"/>
              </a:lnSpc>
            </a:pPr>
            <a:r>
              <a:rPr lang="bg-BG" sz="2400" dirty="0"/>
              <a:t>Име на сладкарница – </a:t>
            </a:r>
            <a:r>
              <a:rPr lang="en-US" sz="2400" dirty="0" err="1"/>
              <a:t>Naty</a:t>
            </a:r>
            <a:r>
              <a:rPr lang="bg-BG" sz="2400" dirty="0"/>
              <a:t>‘</a:t>
            </a:r>
            <a:r>
              <a:rPr lang="en-US" sz="2400" dirty="0"/>
              <a:t>s Cakes</a:t>
            </a:r>
          </a:p>
          <a:p>
            <a:pPr>
              <a:lnSpc>
                <a:spcPct val="90000"/>
              </a:lnSpc>
            </a:pPr>
            <a:endParaRPr lang="bg-BG" sz="2400" dirty="0"/>
          </a:p>
          <a:p>
            <a:pPr>
              <a:lnSpc>
                <a:spcPct val="90000"/>
              </a:lnSpc>
            </a:pPr>
            <a:r>
              <a:rPr lang="bg-BG" sz="2400" dirty="0"/>
              <a:t>Домейн – </a:t>
            </a:r>
            <a:r>
              <a:rPr lang="en-US" sz="2400" dirty="0" err="1"/>
              <a:t>natyscakes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bg-BG" sz="2400" dirty="0"/>
              <a:t>Разширение - </a:t>
            </a:r>
            <a:r>
              <a:rPr lang="en-US" sz="2400" dirty="0"/>
              <a:t>.</a:t>
            </a:r>
            <a:r>
              <a:rPr lang="en-US" sz="2400" dirty="0" err="1"/>
              <a:t>bg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www.natyscakes.bg</a:t>
            </a: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3295022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B4CA5-4999-4ECF-A7C5-B6ADA3B57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560" y="223520"/>
            <a:ext cx="8859520" cy="772160"/>
          </a:xfrm>
        </p:spPr>
        <p:txBody>
          <a:bodyPr>
            <a:normAutofit/>
          </a:bodyPr>
          <a:lstStyle/>
          <a:p>
            <a:pPr algn="ctr"/>
            <a:r>
              <a:rPr lang="bg-BG" dirty="0"/>
              <a:t>Най-големите конкуренти</a:t>
            </a:r>
            <a:endParaRPr lang="en-US" dirty="0"/>
          </a:p>
        </p:txBody>
      </p:sp>
      <p:pic>
        <p:nvPicPr>
          <p:cNvPr id="7" name="Content Placeholder 6" descr="A picture containing text, ceramic ware, porcelain&#10;&#10;Description automatically generated">
            <a:extLst>
              <a:ext uri="{FF2B5EF4-FFF2-40B4-BE49-F238E27FC236}">
                <a16:creationId xmlns:a16="http://schemas.microsoft.com/office/drawing/2014/main" id="{6D5786CF-A35B-439F-8B6C-582A6162D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286" y="3670141"/>
            <a:ext cx="1752600" cy="260985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91454-ED81-442C-9060-CA7630E94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40" y="902970"/>
            <a:ext cx="5342128" cy="3338830"/>
          </a:xfrm>
          <a:prstGeom prst="rect">
            <a:avLst/>
          </a:prstGeom>
        </p:spPr>
      </p:pic>
      <p:pic>
        <p:nvPicPr>
          <p:cNvPr id="11" name="Picture 10" descr="Circle&#10;&#10;Description automatically generated">
            <a:extLst>
              <a:ext uri="{FF2B5EF4-FFF2-40B4-BE49-F238E27FC236}">
                <a16:creationId xmlns:a16="http://schemas.microsoft.com/office/drawing/2014/main" id="{BDECDFC2-C9E1-4966-8483-216BC10AF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16" y="1282839"/>
            <a:ext cx="2650734" cy="2579092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32AC715-92AB-4C20-83C1-662CA0EB2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240" y="4144010"/>
            <a:ext cx="40132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160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A105F75-87F8-4F03-B660-699D0B506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228" cy="6858000"/>
          </a:xfrm>
        </p:spPr>
      </p:pic>
    </p:spTree>
    <p:extLst>
      <p:ext uri="{BB962C8B-B14F-4D97-AF65-F5344CB8AC3E}">
        <p14:creationId xmlns:p14="http://schemas.microsoft.com/office/powerpoint/2010/main" val="158019464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410</TotalTime>
  <Words>311</Words>
  <Application>Microsoft Office PowerPoint</Application>
  <PresentationFormat>Widescreen</PresentationFormat>
  <Paragraphs>89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Georgia Pro Cond</vt:lpstr>
      <vt:lpstr>Trebuchet MS</vt:lpstr>
      <vt:lpstr>Wingdings</vt:lpstr>
      <vt:lpstr>Wingdings 3</vt:lpstr>
      <vt:lpstr>Facet</vt:lpstr>
      <vt:lpstr>Мини проект на тема: „Планиране на сайт и Анализ на конкуренцията“</vt:lpstr>
      <vt:lpstr>Предназначение и цели</vt:lpstr>
      <vt:lpstr>Целева аудитория</vt:lpstr>
      <vt:lpstr>Съдържание</vt:lpstr>
      <vt:lpstr>Структура на сайта</vt:lpstr>
      <vt:lpstr>Примерна схема на сайта</vt:lpstr>
      <vt:lpstr>Избор на име и домейн</vt:lpstr>
      <vt:lpstr>Най-големите конкуренти</vt:lpstr>
      <vt:lpstr>PowerPoint Presentation</vt:lpstr>
      <vt:lpstr>100 грама сладки</vt:lpstr>
      <vt:lpstr>PowerPoint Presentation</vt:lpstr>
      <vt:lpstr>100 грама сладки</vt:lpstr>
      <vt:lpstr>100 грама сладки</vt:lpstr>
      <vt:lpstr>100 грама сладки</vt:lpstr>
      <vt:lpstr>PowerPoint Presentation</vt:lpstr>
      <vt:lpstr>100 грама сладки</vt:lpstr>
      <vt:lpstr>PowerPoint Presentation</vt:lpstr>
      <vt:lpstr>Външни и вътрешни линкове</vt:lpstr>
      <vt:lpstr>PowerPoint Presentation</vt:lpstr>
      <vt:lpstr>Дублирано съдържание</vt:lpstr>
      <vt:lpstr>Топ линкове</vt:lpstr>
      <vt:lpstr>PowerPoint Presentation</vt:lpstr>
      <vt:lpstr>PowerPoint Presentation</vt:lpstr>
      <vt:lpstr>PowerPoint Presentation</vt:lpstr>
      <vt:lpstr>PowerPoint Presentation</vt:lpstr>
      <vt:lpstr>Техни конкуренти за ключови думи</vt:lpstr>
      <vt:lpstr>100 грама сладки</vt:lpstr>
      <vt:lpstr>Благодаря за вниманието!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 проект на тема: „Планиране на сайт и Анализ на конкуренцията“</dc:title>
  <dc:creator>Natali Arabadzhiyska</dc:creator>
  <cp:lastModifiedBy>Natali Arabadzhiyska</cp:lastModifiedBy>
  <cp:revision>2</cp:revision>
  <dcterms:created xsi:type="dcterms:W3CDTF">2021-12-09T07:40:16Z</dcterms:created>
  <dcterms:modified xsi:type="dcterms:W3CDTF">2021-12-09T14:30:17Z</dcterms:modified>
</cp:coreProperties>
</file>